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61"/>
  </p:notesMasterIdLst>
  <p:sldIdLst>
    <p:sldId id="4446" r:id="rId4"/>
    <p:sldId id="4447" r:id="rId5"/>
    <p:sldId id="4449" r:id="rId6"/>
    <p:sldId id="4466" r:id="rId7"/>
    <p:sldId id="4467" r:id="rId8"/>
    <p:sldId id="4468" r:id="rId9"/>
    <p:sldId id="4469" r:id="rId10"/>
    <p:sldId id="4470" r:id="rId11"/>
    <p:sldId id="4471" r:id="rId12"/>
    <p:sldId id="4472" r:id="rId13"/>
    <p:sldId id="4473" r:id="rId14"/>
    <p:sldId id="4474" r:id="rId15"/>
    <p:sldId id="4475" r:id="rId16"/>
    <p:sldId id="4476" r:id="rId17"/>
    <p:sldId id="4477" r:id="rId18"/>
    <p:sldId id="4478" r:id="rId19"/>
    <p:sldId id="4479" r:id="rId20"/>
    <p:sldId id="4480" r:id="rId21"/>
    <p:sldId id="4481" r:id="rId22"/>
    <p:sldId id="4482" r:id="rId23"/>
    <p:sldId id="4483" r:id="rId24"/>
    <p:sldId id="4484" r:id="rId25"/>
    <p:sldId id="4485" r:id="rId26"/>
    <p:sldId id="4486" r:id="rId27"/>
    <p:sldId id="4487" r:id="rId28"/>
    <p:sldId id="4488" r:id="rId29"/>
    <p:sldId id="4489" r:id="rId30"/>
    <p:sldId id="4490" r:id="rId31"/>
    <p:sldId id="4491" r:id="rId32"/>
    <p:sldId id="4492" r:id="rId33"/>
    <p:sldId id="4493" r:id="rId34"/>
    <p:sldId id="4494" r:id="rId35"/>
    <p:sldId id="4562" r:id="rId36"/>
    <p:sldId id="4563" r:id="rId37"/>
    <p:sldId id="4564" r:id="rId38"/>
    <p:sldId id="4565" r:id="rId39"/>
    <p:sldId id="4498" r:id="rId40"/>
    <p:sldId id="4499" r:id="rId41"/>
    <p:sldId id="4500" r:id="rId42"/>
    <p:sldId id="4501" r:id="rId43"/>
    <p:sldId id="4502" r:id="rId44"/>
    <p:sldId id="4503" r:id="rId45"/>
    <p:sldId id="4504" r:id="rId46"/>
    <p:sldId id="4505" r:id="rId47"/>
    <p:sldId id="4506" r:id="rId48"/>
    <p:sldId id="4507" r:id="rId49"/>
    <p:sldId id="4508" r:id="rId50"/>
    <p:sldId id="4524" r:id="rId51"/>
    <p:sldId id="4525" r:id="rId52"/>
    <p:sldId id="4509" r:id="rId53"/>
    <p:sldId id="4510" r:id="rId54"/>
    <p:sldId id="4511" r:id="rId55"/>
    <p:sldId id="4512" r:id="rId56"/>
    <p:sldId id="4513" r:id="rId57"/>
    <p:sldId id="4514" r:id="rId58"/>
    <p:sldId id="4515" r:id="rId59"/>
    <p:sldId id="4516" r:id="rId60"/>
    <p:sldId id="4517" r:id="rId62"/>
    <p:sldId id="4518" r:id="rId63"/>
    <p:sldId id="4519" r:id="rId64"/>
    <p:sldId id="4520" r:id="rId65"/>
    <p:sldId id="4527" r:id="rId66"/>
    <p:sldId id="4528" r:id="rId67"/>
    <p:sldId id="4529" r:id="rId68"/>
    <p:sldId id="4530" r:id="rId69"/>
    <p:sldId id="4521" r:id="rId70"/>
    <p:sldId id="4522" r:id="rId71"/>
    <p:sldId id="4523" r:id="rId72"/>
    <p:sldId id="4531" r:id="rId73"/>
    <p:sldId id="4532" r:id="rId74"/>
    <p:sldId id="4533" r:id="rId75"/>
    <p:sldId id="4534" r:id="rId76"/>
    <p:sldId id="260" r:id="rId77"/>
    <p:sldId id="4435" r:id="rId78"/>
    <p:sldId id="4421" r:id="rId79"/>
    <p:sldId id="4426" r:id="rId80"/>
    <p:sldId id="4434" r:id="rId81"/>
    <p:sldId id="4428" r:id="rId82"/>
    <p:sldId id="4429" r:id="rId83"/>
    <p:sldId id="4431" r:id="rId84"/>
    <p:sldId id="4437" r:id="rId85"/>
    <p:sldId id="4438" r:id="rId86"/>
    <p:sldId id="4433" r:id="rId87"/>
    <p:sldId id="4432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87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90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1" Type="http://schemas.openxmlformats.org/officeDocument/2006/relationships/tableStyles" Target="tableStyles.xml"/><Relationship Id="rId90" Type="http://schemas.openxmlformats.org/officeDocument/2006/relationships/viewProps" Target="viewProps.xml"/><Relationship Id="rId9" Type="http://schemas.openxmlformats.org/officeDocument/2006/relationships/slide" Target="slides/slide6.xml"/><Relationship Id="rId89" Type="http://schemas.openxmlformats.org/officeDocument/2006/relationships/presProps" Target="presProps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80" Type="http://schemas.openxmlformats.org/officeDocument/2006/relationships/slide" Target="slides/slide76.xml"/><Relationship Id="rId8" Type="http://schemas.openxmlformats.org/officeDocument/2006/relationships/slide" Target="slides/slide5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7" Type="http://schemas.openxmlformats.org/officeDocument/2006/relationships/slide" Target="slides/slide4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notesMaster" Target="notesMasters/notesMaster1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83ABB-A641-41B3-815B-0BF716117969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464667-E269-4945-B7C0-AD99F8954A9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6C86BF-26DF-47F2-BBA6-FB99F1E1025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F35010-364B-470B-BB6C-DCBBE63D2E5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6C86BF-26DF-47F2-BBA6-FB99F1E1025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F35010-364B-470B-BB6C-DCBBE63D2E5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3.png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66.png"/><Relationship Id="rId1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9.png"/><Relationship Id="rId1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2.png"/><Relationship Id="rId1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3.png"/><Relationship Id="rId1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1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5.png"/><Relationship Id="rId1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8.png"/><Relationship Id="rId1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9.png"/><Relationship Id="rId1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6.png"/><Relationship Id="rId1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7.png"/><Relationship Id="rId1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8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5.png"/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image" Target="../media/image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6.png"/><Relationship Id="rId1" Type="http://schemas.openxmlformats.org/officeDocument/2006/relationships/image" Target="../media/image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17.png"/><Relationship Id="rId1" Type="http://schemas.openxmlformats.org/officeDocument/2006/relationships/image" Target="../media/image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18.png"/><Relationship Id="rId1" Type="http://schemas.openxmlformats.org/officeDocument/2006/relationships/image" Target="../media/image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19.png"/><Relationship Id="rId1" Type="http://schemas.openxmlformats.org/officeDocument/2006/relationships/image" Target="../media/image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20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21.png"/><Relationship Id="rId1" Type="http://schemas.openxmlformats.org/officeDocument/2006/relationships/image" Target="../media/image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22.png"/><Relationship Id="rId1" Type="http://schemas.openxmlformats.org/officeDocument/2006/relationships/image" Target="../media/image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23.png"/><Relationship Id="rId1" Type="http://schemas.openxmlformats.org/officeDocument/2006/relationships/image" Target="../media/image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24.png"/><Relationship Id="rId1" Type="http://schemas.openxmlformats.org/officeDocument/2006/relationships/image" Target="../media/image2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87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1"/>
          <a:srcRect l="1" r="-387" b="18588"/>
          <a:stretch>
            <a:fillRect/>
          </a:stretch>
        </p:blipFill>
        <p:spPr>
          <a:xfrm>
            <a:off x="366227" y="237669"/>
            <a:ext cx="1212311" cy="78869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64322" y="1282773"/>
            <a:ext cx="11555519" cy="1086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5"/>
              </a:lnSpc>
              <a:spcBef>
                <a:spcPct val="0"/>
              </a:spcBef>
            </a:pPr>
            <a:r>
              <a:rPr lang="en-US" sz="5400" dirty="0">
                <a:solidFill>
                  <a:srgbClr val="FFFFFF"/>
                </a:solidFill>
                <a:latin typeface="HK Grotesk Bold"/>
              </a:rPr>
              <a:t>WIPRO NGA Program – Datacenter Batch  </a:t>
            </a:r>
            <a:endParaRPr lang="en-US" sz="5400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66395" y="4028440"/>
            <a:ext cx="8116570" cy="287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Capstone Project Presentation – 06 April 2024</a:t>
            </a:r>
            <a:endParaRPr lang="en-US" sz="2400" dirty="0">
              <a:solidFill>
                <a:srgbClr val="FFFFFF"/>
              </a:solidFill>
              <a:latin typeface="HK Grotesk" pitchFamily="2" charset="7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66226" y="6140450"/>
            <a:ext cx="4172935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65"/>
              </a:lnSpc>
              <a:spcBef>
                <a:spcPct val="0"/>
              </a:spcBef>
            </a:pPr>
            <a:r>
              <a:rPr lang="en-US" sz="1335" spc="133" dirty="0">
                <a:solidFill>
                  <a:srgbClr val="FFFFFF"/>
                </a:solidFill>
                <a:latin typeface="HK Grotesk Light Bold"/>
              </a:rPr>
              <a:t>www.rpsconsulting.in</a:t>
            </a:r>
            <a:endParaRPr lang="en-US" sz="1335" spc="133" dirty="0">
              <a:solidFill>
                <a:srgbClr val="FFFFFF"/>
              </a:solidFill>
              <a:latin typeface="HK Grotesk Light Bold"/>
            </a:endParaRPr>
          </a:p>
        </p:txBody>
      </p:sp>
      <p:sp>
        <p:nvSpPr>
          <p:cNvPr id="2" name="TextBox 7"/>
          <p:cNvSpPr txBox="1"/>
          <p:nvPr/>
        </p:nvSpPr>
        <p:spPr>
          <a:xfrm>
            <a:off x="364956" y="5477970"/>
            <a:ext cx="6780319" cy="287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Presented by - Avdhut Sanjay Bhaldand</a:t>
            </a:r>
            <a:endParaRPr lang="en-US" sz="2400" dirty="0">
              <a:solidFill>
                <a:srgbClr val="FFFFFF"/>
              </a:solidFill>
              <a:latin typeface="HK Grotesk" pitchFamily="2" charset="77"/>
            </a:endParaRPr>
          </a:p>
        </p:txBody>
      </p:sp>
      <p:sp>
        <p:nvSpPr>
          <p:cNvPr id="3" name="TextBox 7"/>
          <p:cNvSpPr txBox="1"/>
          <p:nvPr/>
        </p:nvSpPr>
        <p:spPr>
          <a:xfrm>
            <a:off x="364957" y="4816356"/>
            <a:ext cx="6780319" cy="287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Project Title - Task 1</a:t>
            </a:r>
            <a:endParaRPr lang="en-US" sz="2400" dirty="0">
              <a:solidFill>
                <a:srgbClr val="FFFFFF"/>
              </a:solidFill>
              <a:latin typeface="HK Grotesk" pitchFamily="2" charset="7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585" y="1587500"/>
            <a:ext cx="6387465" cy="36830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079943" y="1005840"/>
            <a:ext cx="592010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dirty="0">
                <a:solidFill>
                  <a:srgbClr val="0187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K Grotesk Bold"/>
                <a:sym typeface="+mn-ea"/>
              </a:rPr>
              <a:t>Enter the password provided for administrator -</a:t>
            </a:r>
            <a:endParaRPr lang="en-US" dirty="0">
              <a:solidFill>
                <a:srgbClr val="0187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K Grotesk Bold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4" name="Picture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415" y="2299335"/>
            <a:ext cx="7856220" cy="335470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919480" y="656590"/>
            <a:ext cx="8021955" cy="11988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dirty="0">
                <a:solidFill>
                  <a:srgbClr val="0187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K Grotesk Bold"/>
                <a:sym typeface="+mn-ea"/>
              </a:rPr>
              <a:t>Windows server is ready for post-installation configuration- </a:t>
            </a:r>
            <a:endParaRPr lang="en-US" dirty="0">
              <a:solidFill>
                <a:srgbClr val="0187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K Grotesk Bold"/>
              <a:sym typeface="+mn-ea"/>
            </a:endParaRPr>
          </a:p>
          <a:p>
            <a:pPr algn="l">
              <a:spcBef>
                <a:spcPct val="0"/>
              </a:spcBef>
            </a:pPr>
            <a:r>
              <a:rPr lang="en-US" dirty="0">
                <a:solidFill>
                  <a:srgbClr val="0187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K Grotesk Bold"/>
                <a:sym typeface="+mn-ea"/>
              </a:rPr>
              <a:t>Firewall 	- off</a:t>
            </a:r>
            <a:endParaRPr lang="en-US" dirty="0">
              <a:solidFill>
                <a:srgbClr val="0187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K Grotesk Bold"/>
              <a:sym typeface="+mn-ea"/>
            </a:endParaRPr>
          </a:p>
          <a:p>
            <a:pPr algn="l">
              <a:spcBef>
                <a:spcPct val="0"/>
              </a:spcBef>
            </a:pPr>
            <a:r>
              <a:rPr lang="en-US" dirty="0">
                <a:solidFill>
                  <a:srgbClr val="0187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K Grotesk Bold"/>
                <a:sym typeface="+mn-ea"/>
              </a:rPr>
              <a:t>Time Zone 	- Asia/Kolkata</a:t>
            </a:r>
            <a:endParaRPr lang="en-US" dirty="0">
              <a:solidFill>
                <a:srgbClr val="0187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K Grotesk Bold"/>
              <a:sym typeface="+mn-ea"/>
            </a:endParaRPr>
          </a:p>
          <a:p>
            <a:pPr algn="l">
              <a:spcBef>
                <a:spcPct val="0"/>
              </a:spcBef>
            </a:pPr>
            <a:r>
              <a:rPr lang="en-US" dirty="0">
                <a:solidFill>
                  <a:srgbClr val="0187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K Grotesk Bold"/>
                <a:sym typeface="+mn-ea"/>
              </a:rPr>
              <a:t>Ethernet0 	- Specify the IP Address and DNS loopback address</a:t>
            </a:r>
            <a:endParaRPr lang="en-US" dirty="0">
              <a:solidFill>
                <a:srgbClr val="0187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K Grotesk Bold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6" name="Picture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60" y="921068"/>
            <a:ext cx="5270500" cy="3226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Picture 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283" y="2886075"/>
            <a:ext cx="5272405" cy="32156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429260" y="323850"/>
            <a:ext cx="631571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spcBef>
                <a:spcPct val="0"/>
              </a:spcBef>
            </a:pPr>
            <a:r>
              <a:rPr lang="en-US" dirty="0">
                <a:solidFill>
                  <a:srgbClr val="0187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K Grotesk Bold"/>
                <a:sym typeface="+mn-ea"/>
              </a:rPr>
              <a:t>Click on Add roles and features to add ADDS roles -</a:t>
            </a:r>
            <a:endParaRPr lang="en-US" dirty="0">
              <a:solidFill>
                <a:srgbClr val="0187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K Grotesk Bold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9601200" y="252984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6324600" y="2319655"/>
            <a:ext cx="372110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spcBef>
                <a:spcPct val="0"/>
              </a:spcBef>
            </a:pPr>
            <a:r>
              <a:rPr lang="en-US" dirty="0">
                <a:solidFill>
                  <a:srgbClr val="0187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K Grotesk Bold"/>
                <a:sym typeface="+mn-ea"/>
              </a:rPr>
              <a:t>Select Role-based installation-</a:t>
            </a:r>
            <a:endParaRPr lang="en-US" dirty="0">
              <a:solidFill>
                <a:srgbClr val="0187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K Grotesk Bold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8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35" y="578168"/>
            <a:ext cx="5271770" cy="345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Picture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808" y="2766378"/>
            <a:ext cx="5273675" cy="345630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680720" y="210185"/>
            <a:ext cx="49053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Select the ADDS role and add features 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1" name="Picture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58" y="962978"/>
            <a:ext cx="5271135" cy="3490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815" y="2254885"/>
            <a:ext cx="5389245" cy="397764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08585" y="447675"/>
            <a:ext cx="77990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Click on the Blue line to promote server to domain controller-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063615" y="1762760"/>
            <a:ext cx="568706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Click on Add a forest and specify domain name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3" name="Picture 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15" y="788353"/>
            <a:ext cx="5270500" cy="327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Picture 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773" y="2531428"/>
            <a:ext cx="5271135" cy="363664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Box 3"/>
          <p:cNvSpPr txBox="1"/>
          <p:nvPr/>
        </p:nvSpPr>
        <p:spPr>
          <a:xfrm>
            <a:off x="478155" y="273050"/>
            <a:ext cx="62242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Give the Password for domain and Click on Install -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045" y="1148080"/>
            <a:ext cx="7195185" cy="456184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719580" y="353060"/>
            <a:ext cx="786765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Now the Server is promoted to Domain Controller and the ADDS 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  <a:p>
            <a:pPr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roles &amp; featurs are installed-</a:t>
            </a:r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563245"/>
            <a:ext cx="5432425" cy="31343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950" y="2352675"/>
            <a:ext cx="5819140" cy="384238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314325" y="96520"/>
            <a:ext cx="55511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Open Active Directory Users and Computers -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5865495" y="1823085"/>
            <a:ext cx="431228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Add Group “dcadmins” in domain-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85" y="1231900"/>
            <a:ext cx="4160520" cy="35814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073785" y="678180"/>
            <a:ext cx="50876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Create a group ‘dcadmins’ in the domain-</a:t>
            </a:r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/>
          <p:cNvSpPr/>
          <p:nvPr/>
        </p:nvSpPr>
        <p:spPr>
          <a:xfrm>
            <a:off x="444500" y="373380"/>
            <a:ext cx="4733925" cy="2768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</a:rPr>
              <a:t>Add 2 users in the dcadmins group-</a:t>
            </a:r>
            <a:endParaRPr lang="en-US" b="1" dirty="0">
              <a:solidFill>
                <a:srgbClr val="0187CC"/>
              </a:solidFill>
              <a:latin typeface="HK Grotesk Bold"/>
            </a:endParaRPr>
          </a:p>
        </p:txBody>
      </p:sp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710" y="1920240"/>
            <a:ext cx="4191000" cy="36347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665" y="937895"/>
            <a:ext cx="4175760" cy="36042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87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1"/>
          <a:srcRect l="1" r="-387" b="18588"/>
          <a:stretch>
            <a:fillRect/>
          </a:stretch>
        </p:blipFill>
        <p:spPr>
          <a:xfrm>
            <a:off x="366227" y="237669"/>
            <a:ext cx="1212311" cy="78869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64322" y="1282773"/>
            <a:ext cx="11555519" cy="1208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5"/>
              </a:lnSpc>
              <a:spcBef>
                <a:spcPct val="0"/>
              </a:spcBef>
            </a:pPr>
            <a:r>
              <a:rPr lang="en-US" sz="4000" dirty="0">
                <a:solidFill>
                  <a:srgbClr val="FFFFFF"/>
                </a:solidFill>
                <a:latin typeface="HK Grotesk Bold"/>
              </a:rPr>
              <a:t>Objective : </a:t>
            </a:r>
            <a:endParaRPr lang="en-US" sz="4000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66226" y="6140450"/>
            <a:ext cx="4172935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65"/>
              </a:lnSpc>
              <a:spcBef>
                <a:spcPct val="0"/>
              </a:spcBef>
            </a:pPr>
            <a:r>
              <a:rPr lang="en-US" sz="1335" spc="133" dirty="0">
                <a:solidFill>
                  <a:srgbClr val="FFFFFF"/>
                </a:solidFill>
                <a:latin typeface="HK Grotesk Light Bold"/>
              </a:rPr>
              <a:t>www.rpsconsulting.in</a:t>
            </a:r>
            <a:endParaRPr lang="en-US" sz="1335" spc="133" dirty="0">
              <a:solidFill>
                <a:srgbClr val="FFFFFF"/>
              </a:solidFill>
              <a:latin typeface="HK Grotesk Light Bold"/>
            </a:endParaRPr>
          </a:p>
        </p:txBody>
      </p:sp>
      <p:sp>
        <p:nvSpPr>
          <p:cNvPr id="2" name="TextBox 7"/>
          <p:cNvSpPr txBox="1"/>
          <p:nvPr/>
        </p:nvSpPr>
        <p:spPr>
          <a:xfrm>
            <a:off x="448945" y="2491105"/>
            <a:ext cx="10993755" cy="861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HK Grotesk" pitchFamily="2" charset="77"/>
              </a:rPr>
              <a:t>Create a domain controller using domain name as &lt;yourname&gt;.training and create a shared NFS folder (c:\sharables) on domain controller machine with read-only permissions and access this folder on the member machine.</a:t>
            </a:r>
            <a:endParaRPr lang="en-US" sz="2000" dirty="0">
              <a:solidFill>
                <a:srgbClr val="FFFFFF"/>
              </a:solidFill>
              <a:latin typeface="HK Grotesk" pitchFamily="2" charset="7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" y="865505"/>
            <a:ext cx="3794760" cy="4381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200" y="1725930"/>
            <a:ext cx="3832860" cy="435864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5803265" y="1189355"/>
            <a:ext cx="51339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Give the Group Domain Admins priorities-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503555" y="393065"/>
            <a:ext cx="3446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Add the users in the group-</a:t>
            </a:r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130" y="1230630"/>
            <a:ext cx="3893820" cy="439674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167130" y="624205"/>
            <a:ext cx="3446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Add the users in the group-</a:t>
            </a:r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140" y="1685290"/>
            <a:ext cx="8131810" cy="423354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812925" y="208915"/>
            <a:ext cx="847153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rgbClr val="0187CC"/>
                </a:solidFill>
              </a:rPr>
              <a:t>Create another Windows server member machine- </a:t>
            </a:r>
            <a:endParaRPr lang="en-US">
              <a:solidFill>
                <a:srgbClr val="0187CC"/>
              </a:solidFill>
            </a:endParaRPr>
          </a:p>
          <a:p>
            <a:r>
              <a:rPr lang="en-US">
                <a:solidFill>
                  <a:srgbClr val="0187CC"/>
                </a:solidFill>
              </a:rPr>
              <a:t>Firewall 	- off</a:t>
            </a:r>
            <a:endParaRPr lang="en-US">
              <a:solidFill>
                <a:srgbClr val="0187CC"/>
              </a:solidFill>
            </a:endParaRPr>
          </a:p>
          <a:p>
            <a:r>
              <a:rPr lang="en-US">
                <a:solidFill>
                  <a:srgbClr val="0187CC"/>
                </a:solidFill>
              </a:rPr>
              <a:t>Time Zone 	- Asia/Kolkata</a:t>
            </a:r>
            <a:endParaRPr lang="en-US">
              <a:solidFill>
                <a:srgbClr val="0187CC"/>
              </a:solidFill>
            </a:endParaRPr>
          </a:p>
          <a:p>
            <a:r>
              <a:rPr lang="en-US">
                <a:solidFill>
                  <a:srgbClr val="0187CC"/>
                </a:solidFill>
              </a:rPr>
              <a:t>Ethernet0 	-Specify IP Address &amp; Domain join the member to dc</a:t>
            </a:r>
            <a:endParaRPr lang="en-US">
              <a:solidFill>
                <a:srgbClr val="0187CC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805" y="1076325"/>
            <a:ext cx="3817620" cy="4358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905" y="2132965"/>
            <a:ext cx="3086100" cy="374904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082040" y="485775"/>
            <a:ext cx="436181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Domain join the member machine 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870" y="1824990"/>
            <a:ext cx="4366260" cy="320802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586990" y="1132205"/>
            <a:ext cx="53968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Give domain privileges to member machine_x0002_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244475" y="335280"/>
            <a:ext cx="760476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Create a shared NFS folder (c:\sharables) on domain controller-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723" y="1332230"/>
            <a:ext cx="5269865" cy="3223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854393"/>
            <a:ext cx="5269230" cy="3372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760" y="2342515"/>
            <a:ext cx="5273040" cy="37655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260985" y="323850"/>
            <a:ext cx="5364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Click Add roles and features on dc machine-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071870" y="1829435"/>
            <a:ext cx="296481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Select Installation type-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19405" y="208280"/>
            <a:ext cx="42919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Select Server for NFS and install  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  <p:pic>
        <p:nvPicPr>
          <p:cNvPr id="76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48" y="703898"/>
            <a:ext cx="5269865" cy="3488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593" y="2713355"/>
            <a:ext cx="5273675" cy="3510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65760" y="254635"/>
            <a:ext cx="39884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Open File and Storage Services 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  <p:pic>
        <p:nvPicPr>
          <p:cNvPr id="80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80" y="831850"/>
            <a:ext cx="5267960" cy="2839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675" y="3190558"/>
            <a:ext cx="5269230" cy="29940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Box 6"/>
          <p:cNvSpPr txBox="1"/>
          <p:nvPr/>
        </p:nvSpPr>
        <p:spPr>
          <a:xfrm>
            <a:off x="5944870" y="2822575"/>
            <a:ext cx="51739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Select Shares &amp; in Tasks select new Share-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238760" y="300355"/>
            <a:ext cx="318071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Select NFS Share-Quick 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287770" y="2171700"/>
            <a:ext cx="492760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Select Location of the folder ‘sharables’ 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  <p:pic>
        <p:nvPicPr>
          <p:cNvPr id="50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33" y="848043"/>
            <a:ext cx="5272405" cy="3867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453" y="2749868"/>
            <a:ext cx="5273675" cy="3606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196023"/>
            <a:ext cx="5274310" cy="2722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693" y="2893378"/>
            <a:ext cx="5269865" cy="275526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Box 3"/>
          <p:cNvSpPr txBox="1"/>
          <p:nvPr/>
        </p:nvSpPr>
        <p:spPr>
          <a:xfrm>
            <a:off x="385445" y="241300"/>
            <a:ext cx="82873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spcBef>
                <a:spcPct val="0"/>
              </a:spcBef>
            </a:pPr>
            <a:r>
              <a:rPr lang="en-US" sz="2400" b="1" dirty="0">
                <a:solidFill>
                  <a:srgbClr val="0187CC"/>
                </a:solidFill>
                <a:latin typeface="HK Grotesk Bold"/>
                <a:sym typeface="+mn-ea"/>
              </a:rPr>
              <a:t>Create a </a:t>
            </a:r>
            <a:r>
              <a:rPr 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HK Grotesk Bold"/>
                <a:sym typeface="+mn-ea"/>
              </a:rPr>
              <a:t>windows </a:t>
            </a:r>
            <a:r>
              <a:rPr lang="en-US" sz="2400" b="1" dirty="0">
                <a:solidFill>
                  <a:srgbClr val="0187CC"/>
                </a:solidFill>
                <a:latin typeface="HK Grotesk Bold"/>
                <a:sym typeface="+mn-ea"/>
              </a:rPr>
              <a:t>server 2016 as domain controller</a:t>
            </a:r>
            <a:endParaRPr lang="en-US" sz="2400" b="1" dirty="0">
              <a:solidFill>
                <a:srgbClr val="0187CC"/>
              </a:solidFill>
              <a:latin typeface="HK Grotesk Bold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899150" y="2626995"/>
            <a:ext cx="2635885" cy="3784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sz="1600" dirty="0">
                <a:solidFill>
                  <a:srgbClr val="0187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K Grotesk" pitchFamily="2" charset="77"/>
                <a:sym typeface="+mn-ea"/>
              </a:rPr>
              <a:t>Select Typical-</a:t>
            </a:r>
            <a:endParaRPr lang="en-US" sz="1600" dirty="0">
              <a:solidFill>
                <a:srgbClr val="0187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K Grotesk" pitchFamily="2" charset="77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85445" y="760095"/>
            <a:ext cx="3518535" cy="3784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dirty="0">
                <a:solidFill>
                  <a:srgbClr val="0187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K Grotesk" pitchFamily="2" charset="77"/>
                <a:sym typeface="+mn-ea"/>
              </a:rPr>
              <a:t>Select New Virtual Machine-</a:t>
            </a:r>
            <a:endParaRPr lang="en-US" dirty="0">
              <a:solidFill>
                <a:srgbClr val="0187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K Grotesk" pitchFamily="2" charset="77"/>
              <a:sym typeface="+mn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11480" y="219710"/>
            <a:ext cx="25641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Specify share name-</a:t>
            </a:r>
            <a:endParaRPr lang="en-US"/>
          </a:p>
        </p:txBody>
      </p:sp>
      <p:pic>
        <p:nvPicPr>
          <p:cNvPr id="52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715010"/>
            <a:ext cx="5267960" cy="3615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618" y="2794318"/>
            <a:ext cx="5269865" cy="356171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5919470" y="2338705"/>
            <a:ext cx="39528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Check all the boxes as followed 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866130" y="1905000"/>
            <a:ext cx="63258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Select for All Machines and Read-Only Permissions 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449580" y="393065"/>
            <a:ext cx="51847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Click on Add to specify share permissions 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  <p:pic>
        <p:nvPicPr>
          <p:cNvPr id="82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" y="857568"/>
            <a:ext cx="5267960" cy="364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545" y="2385060"/>
            <a:ext cx="5273040" cy="3921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885180" y="3001645"/>
            <a:ext cx="359092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Enter the ‘dcadmins’ group 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74015" y="358140"/>
            <a:ext cx="440436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Click on Add to add the principal  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  <p:pic>
        <p:nvPicPr>
          <p:cNvPr id="83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15" y="855980"/>
            <a:ext cx="5274310" cy="357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885" y="3529330"/>
            <a:ext cx="4381500" cy="2385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081395" y="2159000"/>
            <a:ext cx="38696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Click on create to create share-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74015" y="369570"/>
            <a:ext cx="301688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Specify the Permissions-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  <p:pic>
        <p:nvPicPr>
          <p:cNvPr id="56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15" y="842010"/>
            <a:ext cx="5266690" cy="2980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078" y="2638743"/>
            <a:ext cx="5272405" cy="3542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185535" y="2149475"/>
            <a:ext cx="383095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Select Client for NFS features 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74015" y="358140"/>
            <a:ext cx="723582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Login to member machine and Click Add roles and features-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  <p:pic>
        <p:nvPicPr>
          <p:cNvPr id="59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15" y="888365"/>
            <a:ext cx="5273040" cy="376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218" y="2579688"/>
            <a:ext cx="5272405" cy="3776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247130" y="1993900"/>
            <a:ext cx="481774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Open This PC on member machine and 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select Map network drive-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74015" y="358140"/>
            <a:ext cx="320865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Installation is in progress-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  <p:pic>
        <p:nvPicPr>
          <p:cNvPr id="70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25" y="884873"/>
            <a:ext cx="5266690" cy="374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Picture 18"/>
          <p:cNvPicPr>
            <a:picLocks noChangeAspect="1"/>
          </p:cNvPicPr>
          <p:nvPr/>
        </p:nvPicPr>
        <p:blipFill>
          <a:blip r:embed="rId3"/>
          <a:srcRect b="16821"/>
          <a:stretch>
            <a:fillRect/>
          </a:stretch>
        </p:blipFill>
        <p:spPr>
          <a:xfrm>
            <a:off x="6453505" y="2874010"/>
            <a:ext cx="5269865" cy="3309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083935" y="1983740"/>
            <a:ext cx="482346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Try to modify the file in the folder and 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the access will be denied 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74015" y="358140"/>
            <a:ext cx="55251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Enter the network path of the created share-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  <p:pic>
        <p:nvPicPr>
          <p:cNvPr id="74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98" y="809943"/>
            <a:ext cx="5269865" cy="3875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618" y="2698115"/>
            <a:ext cx="5269865" cy="3589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87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1"/>
          <a:srcRect l="1" r="-387" b="18588"/>
          <a:stretch>
            <a:fillRect/>
          </a:stretch>
        </p:blipFill>
        <p:spPr>
          <a:xfrm>
            <a:off x="366227" y="237669"/>
            <a:ext cx="1212311" cy="78869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64322" y="1282773"/>
            <a:ext cx="11555519" cy="1086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5"/>
              </a:lnSpc>
              <a:spcBef>
                <a:spcPct val="0"/>
              </a:spcBef>
            </a:pPr>
            <a:r>
              <a:rPr lang="en-US" sz="5400" dirty="0">
                <a:solidFill>
                  <a:srgbClr val="FFFFFF"/>
                </a:solidFill>
                <a:latin typeface="HK Grotesk Bold"/>
              </a:rPr>
              <a:t>WIPRO NGA Program – Datacenter Batch  </a:t>
            </a:r>
            <a:endParaRPr lang="en-US" sz="5400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66395" y="4028440"/>
            <a:ext cx="8116570" cy="287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Capstone Project Presentation – 06 April 2024</a:t>
            </a:r>
            <a:endParaRPr lang="en-US" sz="2400" dirty="0">
              <a:solidFill>
                <a:srgbClr val="FFFFFF"/>
              </a:solidFill>
              <a:latin typeface="HK Grotesk" pitchFamily="2" charset="7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66226" y="6140450"/>
            <a:ext cx="4172935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65"/>
              </a:lnSpc>
              <a:spcBef>
                <a:spcPct val="0"/>
              </a:spcBef>
            </a:pPr>
            <a:r>
              <a:rPr lang="en-US" sz="1335" spc="133" dirty="0">
                <a:solidFill>
                  <a:srgbClr val="FFFFFF"/>
                </a:solidFill>
                <a:latin typeface="HK Grotesk Light Bold"/>
              </a:rPr>
              <a:t>www.rpsconsulting.in</a:t>
            </a:r>
            <a:endParaRPr lang="en-US" sz="1335" spc="133" dirty="0">
              <a:solidFill>
                <a:srgbClr val="FFFFFF"/>
              </a:solidFill>
              <a:latin typeface="HK Grotesk Light Bold"/>
            </a:endParaRPr>
          </a:p>
        </p:txBody>
      </p:sp>
      <p:sp>
        <p:nvSpPr>
          <p:cNvPr id="2" name="TextBox 7"/>
          <p:cNvSpPr txBox="1"/>
          <p:nvPr/>
        </p:nvSpPr>
        <p:spPr>
          <a:xfrm>
            <a:off x="364956" y="5477970"/>
            <a:ext cx="6780319" cy="287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Presented by - Avdhut Sanjay Bhaldand</a:t>
            </a:r>
            <a:endParaRPr lang="en-US" sz="2400" dirty="0">
              <a:solidFill>
                <a:srgbClr val="FFFFFF"/>
              </a:solidFill>
              <a:latin typeface="HK Grotesk" pitchFamily="2" charset="77"/>
            </a:endParaRPr>
          </a:p>
        </p:txBody>
      </p:sp>
      <p:sp>
        <p:nvSpPr>
          <p:cNvPr id="3" name="TextBox 7"/>
          <p:cNvSpPr txBox="1"/>
          <p:nvPr/>
        </p:nvSpPr>
        <p:spPr>
          <a:xfrm>
            <a:off x="364957" y="4816356"/>
            <a:ext cx="6780319" cy="287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Project Title - Task 2</a:t>
            </a:r>
            <a:endParaRPr lang="en-US" sz="2400" dirty="0">
              <a:solidFill>
                <a:srgbClr val="FFFFFF"/>
              </a:solidFill>
              <a:latin typeface="HK Grotesk" pitchFamily="2" charset="7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87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1"/>
          <a:srcRect l="1" r="-387" b="18588"/>
          <a:stretch>
            <a:fillRect/>
          </a:stretch>
        </p:blipFill>
        <p:spPr>
          <a:xfrm>
            <a:off x="366227" y="237669"/>
            <a:ext cx="1212311" cy="78869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64322" y="1282773"/>
            <a:ext cx="11555519" cy="1208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5"/>
              </a:lnSpc>
              <a:spcBef>
                <a:spcPct val="0"/>
              </a:spcBef>
            </a:pPr>
            <a:r>
              <a:rPr lang="en-US" sz="5400" dirty="0">
                <a:solidFill>
                  <a:srgbClr val="FFFFFF"/>
                </a:solidFill>
                <a:latin typeface="HK Grotesk Bold"/>
              </a:rPr>
              <a:t>Objective : </a:t>
            </a:r>
            <a:endParaRPr lang="en-US" sz="5400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66226" y="6140450"/>
            <a:ext cx="4172935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65"/>
              </a:lnSpc>
              <a:spcBef>
                <a:spcPct val="0"/>
              </a:spcBef>
            </a:pPr>
            <a:r>
              <a:rPr lang="en-US" sz="1335" spc="133" dirty="0">
                <a:solidFill>
                  <a:srgbClr val="FFFFFF"/>
                </a:solidFill>
                <a:latin typeface="HK Grotesk Light Bold"/>
              </a:rPr>
              <a:t>www.rpsconsulting.in</a:t>
            </a:r>
            <a:endParaRPr lang="en-US" sz="1335" spc="133" dirty="0">
              <a:solidFill>
                <a:srgbClr val="FFFFFF"/>
              </a:solidFill>
              <a:latin typeface="HK Grotesk Light Bold"/>
            </a:endParaRPr>
          </a:p>
        </p:txBody>
      </p:sp>
      <p:sp>
        <p:nvSpPr>
          <p:cNvPr id="2" name="TextBox 7"/>
          <p:cNvSpPr txBox="1"/>
          <p:nvPr/>
        </p:nvSpPr>
        <p:spPr>
          <a:xfrm>
            <a:off x="448945" y="2491105"/>
            <a:ext cx="10993755" cy="1435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Install CentOS 7 server (after installation GUI must be present). Attach 3 disks of 5GB each &amp; create 2 LVMs from these disks of 7GB (/lvm1) and 8GB (/lvm2) with XFS and EXT4 file systemsrespectively and verify. Install the following RPM packages using the package manager of your choice using single command.</a:t>
            </a:r>
            <a:endParaRPr lang="en-US" sz="2400" dirty="0">
              <a:solidFill>
                <a:srgbClr val="FFFFFF"/>
              </a:solidFill>
              <a:latin typeface="HK Grotesk" pitchFamily="2" charset="7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55" y="937578"/>
            <a:ext cx="5274310" cy="2722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778" y="3402013"/>
            <a:ext cx="5269865" cy="275526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Box 6"/>
          <p:cNvSpPr txBox="1"/>
          <p:nvPr/>
        </p:nvSpPr>
        <p:spPr>
          <a:xfrm>
            <a:off x="490855" y="405130"/>
            <a:ext cx="344868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Create New Virtual Machine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221095" y="3034030"/>
            <a:ext cx="190500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Select Typical-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4"/>
          <p:cNvPicPr>
            <a:picLocks noChangeAspect="1"/>
          </p:cNvPicPr>
          <p:nvPr/>
        </p:nvPicPr>
        <p:blipFill>
          <a:blip r:embed="rId2"/>
          <a:srcRect l="15219" r="36409"/>
          <a:stretch>
            <a:fillRect/>
          </a:stretch>
        </p:blipFill>
        <p:spPr>
          <a:xfrm>
            <a:off x="1155065" y="814705"/>
            <a:ext cx="3724275" cy="4116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32"/>
          <p:cNvPicPr>
            <a:picLocks noChangeAspect="1"/>
          </p:cNvPicPr>
          <p:nvPr/>
        </p:nvPicPr>
        <p:blipFill>
          <a:blip r:embed="rId3"/>
          <a:srcRect l="14835" r="34483"/>
          <a:stretch>
            <a:fillRect/>
          </a:stretch>
        </p:blipFill>
        <p:spPr>
          <a:xfrm>
            <a:off x="5912485" y="2206625"/>
            <a:ext cx="3743325" cy="38601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844550" y="574675"/>
            <a:ext cx="3066415" cy="3784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dirty="0">
                <a:solidFill>
                  <a:srgbClr val="0187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K Grotesk" pitchFamily="2" charset="77"/>
                <a:sym typeface="+mn-ea"/>
              </a:rPr>
              <a:t>Select I will install later-</a:t>
            </a:r>
            <a:endParaRPr lang="en-US" dirty="0">
              <a:solidFill>
                <a:srgbClr val="0187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K Grotesk" pitchFamily="2" charset="77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5379720" y="1962785"/>
            <a:ext cx="4349115" cy="3784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dirty="0">
                <a:solidFill>
                  <a:srgbClr val="0187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K Grotesk" pitchFamily="2" charset="77"/>
                <a:sym typeface="+mn-ea"/>
              </a:rPr>
              <a:t>Select the Windows Server Version-</a:t>
            </a:r>
            <a:endParaRPr lang="en-US" dirty="0">
              <a:solidFill>
                <a:srgbClr val="0187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K Grotesk" pitchFamily="2" charset="77"/>
              <a:sym typeface="+mn-e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75" y="977900"/>
            <a:ext cx="5403215" cy="2888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808" y="3170238"/>
            <a:ext cx="5273675" cy="284924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Box 6"/>
          <p:cNvSpPr txBox="1"/>
          <p:nvPr/>
        </p:nvSpPr>
        <p:spPr>
          <a:xfrm>
            <a:off x="434975" y="462280"/>
            <a:ext cx="305625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Select I will install later-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080125" y="2802255"/>
            <a:ext cx="334708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Select the CentOS Version-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08" y="1100773"/>
            <a:ext cx="5271135" cy="2853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0" y="3292158"/>
            <a:ext cx="5269230" cy="283654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Box 6"/>
          <p:cNvSpPr txBox="1"/>
          <p:nvPr/>
        </p:nvSpPr>
        <p:spPr>
          <a:xfrm>
            <a:off x="666115" y="600710"/>
            <a:ext cx="23685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Specify VM Name-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062980" y="2696845"/>
            <a:ext cx="318325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Specify the disk capacity-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" y="814388"/>
            <a:ext cx="5269230" cy="2798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723" y="3325495"/>
            <a:ext cx="5272405" cy="27698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Box 3"/>
          <p:cNvSpPr txBox="1"/>
          <p:nvPr/>
        </p:nvSpPr>
        <p:spPr>
          <a:xfrm>
            <a:off x="458470" y="446405"/>
            <a:ext cx="34937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Select Customize Hardware-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078220" y="2797810"/>
            <a:ext cx="2532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Select memory size-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63" y="958850"/>
            <a:ext cx="5273675" cy="2773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250" y="3449955"/>
            <a:ext cx="5266690" cy="27698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Box 3"/>
          <p:cNvSpPr txBox="1"/>
          <p:nvPr/>
        </p:nvSpPr>
        <p:spPr>
          <a:xfrm>
            <a:off x="6153785" y="2882900"/>
            <a:ext cx="398780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Select Use ISO image file option-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54380" y="440055"/>
            <a:ext cx="36258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Select number of processors 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23" y="898843"/>
            <a:ext cx="5272405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223" y="3303588"/>
            <a:ext cx="5268595" cy="28784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Box 3"/>
          <p:cNvSpPr txBox="1"/>
          <p:nvPr/>
        </p:nvSpPr>
        <p:spPr>
          <a:xfrm>
            <a:off x="434975" y="346710"/>
            <a:ext cx="53746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Browse and select the Server ISO image file-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122035" y="2822575"/>
            <a:ext cx="24885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Power ON this VM-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470" y="1005840"/>
            <a:ext cx="8075295" cy="43535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Box 3"/>
          <p:cNvSpPr txBox="1"/>
          <p:nvPr/>
        </p:nvSpPr>
        <p:spPr>
          <a:xfrm>
            <a:off x="1001395" y="485775"/>
            <a:ext cx="57924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Hit Tab button and add ‘text’ to the line below-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0" y="945515"/>
            <a:ext cx="5095875" cy="32842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155" y="1786255"/>
            <a:ext cx="5073650" cy="425005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37820" y="497205"/>
            <a:ext cx="314261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Type 1 to set Time zone-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193155" y="1264920"/>
            <a:ext cx="22612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Select the region-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725" y="1517650"/>
            <a:ext cx="4655185" cy="356362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560320" y="691515"/>
            <a:ext cx="421894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Type 4 for Software selection and 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type 7 to select ‘Server with GUI’-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808990"/>
            <a:ext cx="5876290" cy="3257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030" y="2694305"/>
            <a:ext cx="5232400" cy="370332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73050" y="354330"/>
            <a:ext cx="325120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Type 5 for selecting disk 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30" y="880745"/>
            <a:ext cx="4991735" cy="3632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070" y="3320415"/>
            <a:ext cx="5140325" cy="282892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63830" y="347345"/>
            <a:ext cx="425259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Type 7 for Network configuration-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920740" y="2835275"/>
            <a:ext cx="3611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Type 1 to specify host name-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6" name="Picture 33"/>
          <p:cNvPicPr>
            <a:picLocks noChangeAspect="1"/>
          </p:cNvPicPr>
          <p:nvPr/>
        </p:nvPicPr>
        <p:blipFill>
          <a:blip r:embed="rId2"/>
          <a:srcRect r="2231"/>
          <a:stretch>
            <a:fillRect/>
          </a:stretch>
        </p:blipFill>
        <p:spPr>
          <a:xfrm>
            <a:off x="396240" y="937260"/>
            <a:ext cx="5584825" cy="2942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295" y="2902585"/>
            <a:ext cx="5593715" cy="30657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Box 3"/>
          <p:cNvSpPr txBox="1"/>
          <p:nvPr/>
        </p:nvSpPr>
        <p:spPr>
          <a:xfrm>
            <a:off x="754063" y="648970"/>
            <a:ext cx="3192780" cy="3784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dirty="0">
                <a:solidFill>
                  <a:srgbClr val="0187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K Grotesk" pitchFamily="2" charset="77"/>
                <a:sym typeface="+mn-ea"/>
              </a:rPr>
              <a:t>Specify the disk capacity-</a:t>
            </a:r>
            <a:endParaRPr lang="en-US" dirty="0">
              <a:solidFill>
                <a:srgbClr val="0187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K Grotesk" pitchFamily="2" charset="77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502275" y="2432685"/>
            <a:ext cx="3508375" cy="3784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dirty="0">
                <a:solidFill>
                  <a:srgbClr val="0187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K Grotesk" pitchFamily="2" charset="77"/>
                <a:sym typeface="+mn-ea"/>
              </a:rPr>
              <a:t>Select Customize Hardware-</a:t>
            </a:r>
            <a:endParaRPr lang="en-US" dirty="0">
              <a:solidFill>
                <a:srgbClr val="0187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K Grotesk" pitchFamily="2" charset="77"/>
              <a:sym typeface="+mn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075690"/>
            <a:ext cx="5267325" cy="2367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330" y="3295015"/>
            <a:ext cx="5565140" cy="284353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88290" y="509270"/>
            <a:ext cx="41033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Type 2 for netwok configuration-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962650" y="2807970"/>
            <a:ext cx="315341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Type 8 for creating user-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669290"/>
            <a:ext cx="5546725" cy="29648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r="14638"/>
          <a:stretch>
            <a:fillRect/>
          </a:stretch>
        </p:blipFill>
        <p:spPr>
          <a:xfrm>
            <a:off x="6041390" y="2929255"/>
            <a:ext cx="5502910" cy="336042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55600" y="208915"/>
            <a:ext cx="323278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Type 9 for User Creation-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041390" y="2494280"/>
            <a:ext cx="408622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Type 2 for specifying User name-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15" y="818515"/>
            <a:ext cx="5325745" cy="32219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785" y="2776220"/>
            <a:ext cx="5146675" cy="388302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5727065" y="2245360"/>
            <a:ext cx="604202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Type 6 to specify administrator privileges to user-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388620" y="384175"/>
            <a:ext cx="313499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Type  5 to set password-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370" y="2122170"/>
            <a:ext cx="6271260" cy="261366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034540" y="1570990"/>
            <a:ext cx="3484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Type b to begin installation-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635" y="1504315"/>
            <a:ext cx="7924800" cy="329184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690370" y="800100"/>
            <a:ext cx="419798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I</a:t>
            </a:r>
            <a:r>
              <a:rPr lang="en-US" b="1" i="1" dirty="0">
                <a:solidFill>
                  <a:srgbClr val="0187CC"/>
                </a:solidFill>
                <a:latin typeface="HK Grotesk Bold"/>
                <a:sym typeface="+mn-ea"/>
              </a:rPr>
              <a:t>nstallation Completed, hit enter -</a:t>
            </a:r>
            <a:endParaRPr lang="en-US" i="1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790" y="2045970"/>
            <a:ext cx="7170420" cy="276606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156460" y="1530350"/>
            <a:ext cx="384810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Accept the Licence Agreement-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r="33277"/>
          <a:stretch>
            <a:fillRect/>
          </a:stretch>
        </p:blipFill>
        <p:spPr>
          <a:xfrm>
            <a:off x="511810" y="1031875"/>
            <a:ext cx="4514850" cy="28270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730" y="2757805"/>
            <a:ext cx="6021070" cy="325564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19710" y="273050"/>
            <a:ext cx="439547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Login using root-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Tpye Command ‘startx’ to run GUI-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r="16920" b="48288"/>
          <a:stretch>
            <a:fillRect/>
          </a:stretch>
        </p:blipFill>
        <p:spPr>
          <a:xfrm>
            <a:off x="453390" y="1318895"/>
            <a:ext cx="5727700" cy="24142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215" y="2667635"/>
            <a:ext cx="4617720" cy="314706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58775" y="344170"/>
            <a:ext cx="891286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Change your linux server name to "LNX-SVR-01" using NMTUI command. 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Change the IP address on linux to 192.168.10.10/24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546215" y="2108835"/>
            <a:ext cx="380555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Select Set System Hostname - </a:t>
            </a:r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40" y="1126490"/>
            <a:ext cx="5410200" cy="3063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725" y="3020695"/>
            <a:ext cx="5349240" cy="302514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50" y="1330960"/>
            <a:ext cx="4518660" cy="27965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750" y="1989455"/>
            <a:ext cx="3017520" cy="383286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24840" y="658495"/>
            <a:ext cx="566610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Select Edit a Connection to specify IP Address-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9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55" y="865505"/>
            <a:ext cx="5483860" cy="2880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195" y="3310255"/>
            <a:ext cx="5582285" cy="29362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Box 3"/>
          <p:cNvSpPr txBox="1"/>
          <p:nvPr/>
        </p:nvSpPr>
        <p:spPr>
          <a:xfrm>
            <a:off x="287655" y="365125"/>
            <a:ext cx="2550795" cy="3784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dirty="0">
                <a:solidFill>
                  <a:srgbClr val="0187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K Grotesk" pitchFamily="2" charset="77"/>
                <a:sym typeface="+mn-ea"/>
              </a:rPr>
              <a:t>Select memory size-</a:t>
            </a:r>
            <a:endParaRPr lang="en-US" dirty="0">
              <a:solidFill>
                <a:srgbClr val="0187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K Grotesk" pitchFamily="2" charset="77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192520" y="2689860"/>
            <a:ext cx="3641725" cy="3784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dirty="0">
                <a:solidFill>
                  <a:srgbClr val="0187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K Grotesk" pitchFamily="2" charset="77"/>
                <a:sym typeface="+mn-ea"/>
              </a:rPr>
              <a:t>Select number of processors -</a:t>
            </a:r>
            <a:endParaRPr lang="en-US" dirty="0">
              <a:solidFill>
                <a:srgbClr val="0187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K Grotesk" pitchFamily="2" charset="77"/>
              <a:sym typeface="+mn-e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5" y="510540"/>
            <a:ext cx="5746750" cy="33921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385" y="2955925"/>
            <a:ext cx="6377940" cy="317754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/>
          <p:cNvSpPr/>
          <p:nvPr/>
        </p:nvSpPr>
        <p:spPr>
          <a:xfrm>
            <a:off x="273075" y="211475"/>
            <a:ext cx="10102565" cy="492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Open MySQL workbench setup</a:t>
            </a:r>
            <a:endParaRPr lang="en-US" sz="3200" b="1" dirty="0">
              <a:solidFill>
                <a:srgbClr val="0187CC"/>
              </a:solidFill>
              <a:latin typeface="HK Grotesk Bold"/>
            </a:endParaRPr>
          </a:p>
        </p:txBody>
      </p:sp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984885"/>
            <a:ext cx="6423660" cy="2880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060" y="3497580"/>
            <a:ext cx="6408420" cy="24384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333115" y="3244850"/>
            <a:ext cx="55251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Enter the network path of the created share-</a:t>
            </a:r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2487930"/>
            <a:ext cx="6781800" cy="188214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298700" y="1845310"/>
            <a:ext cx="673671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Run cmd systectlm restart network to update network-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680" y="2169795"/>
            <a:ext cx="5341620" cy="307086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283970" y="922020"/>
            <a:ext cx="7787005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just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Attach 3 disks of 5GB each &amp; create 2 LVMs from these disks of 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  <a:p>
            <a:pPr algn="just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7GB (/lvm1) and 8GB (/lvm2) with XFS and EXT4 file systems 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  <a:p>
            <a:pPr algn="just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respectively and verify.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" y="994410"/>
            <a:ext cx="5551805" cy="3155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265" y="3833495"/>
            <a:ext cx="5524500" cy="176784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624205" y="492760"/>
            <a:ext cx="64636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Run cmd ‘fdisk &lt;/dev/sd…&gt;’ to create partion of disk-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55" y="481330"/>
            <a:ext cx="5510530" cy="29330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065" y="2387600"/>
            <a:ext cx="5524500" cy="358330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666750"/>
            <a:ext cx="5621655" cy="31508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975" y="2607310"/>
            <a:ext cx="6228080" cy="364109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50" y="2045970"/>
            <a:ext cx="6515100" cy="276606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283970" y="688975"/>
            <a:ext cx="5573395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Run cmd ‘pvcreate’ to create Physical volumes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Run cmd ‘vgcreate’ to create Volume groups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Run cmd ‘lvcreate’ to create Logical volumes 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130" y="1162050"/>
            <a:ext cx="7063740" cy="45339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720215" y="688975"/>
            <a:ext cx="485521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Add file systems to the Logical volumes-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380" y="1341120"/>
            <a:ext cx="7635240" cy="417576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355725" y="911860"/>
            <a:ext cx="588391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Make directories and mount the volumes to lvm-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10" y="628015"/>
            <a:ext cx="5669915" cy="298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030" y="2586038"/>
            <a:ext cx="5271770" cy="367474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Box 3"/>
          <p:cNvSpPr txBox="1"/>
          <p:nvPr/>
        </p:nvSpPr>
        <p:spPr>
          <a:xfrm>
            <a:off x="283210" y="161290"/>
            <a:ext cx="4006215" cy="3784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dirty="0">
                <a:solidFill>
                  <a:srgbClr val="0187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K Grotesk" pitchFamily="2" charset="77"/>
                <a:sym typeface="+mn-ea"/>
              </a:rPr>
              <a:t>Select Use ISO image file option-</a:t>
            </a:r>
            <a:endParaRPr lang="en-US" dirty="0">
              <a:solidFill>
                <a:srgbClr val="0187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K Grotesk" pitchFamily="2" charset="77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081713" y="2050415"/>
            <a:ext cx="5392420" cy="3784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dirty="0">
                <a:solidFill>
                  <a:srgbClr val="0187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K Grotesk" pitchFamily="2" charset="77"/>
                <a:sym typeface="+mn-ea"/>
              </a:rPr>
              <a:t>Browse and select the Server ISO image file-</a:t>
            </a:r>
            <a:endParaRPr lang="en-US" dirty="0">
              <a:solidFill>
                <a:srgbClr val="0187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K Grotesk" pitchFamily="2" charset="77"/>
              <a:sym typeface="+mn-e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70" y="1757680"/>
            <a:ext cx="12969240" cy="2758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0" y="4773930"/>
            <a:ext cx="11742420" cy="138684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13385" y="120650"/>
            <a:ext cx="11800205" cy="1476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Install the following RPM packages using the package manager of your choice using single command.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 - VSFTPD 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- PHP 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- System-Config-Kickstart 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- finger.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5" y="1575435"/>
            <a:ext cx="6141720" cy="29565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440" y="3493135"/>
            <a:ext cx="5547360" cy="192024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79425" y="191770"/>
            <a:ext cx="8481695" cy="11988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Use appropriate commands to start and kill the ‘yes’ process and verify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  <a:p>
            <a:pPr algn="l">
              <a:spcBef>
                <a:spcPct val="0"/>
              </a:spcBef>
            </a:pP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Process 1-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Run process ‘yes’ in second tab and type following commands in tab 1-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547995" y="2869565"/>
            <a:ext cx="606361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Check in tab 2 the process gets killed/terminated-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b="67771"/>
          <a:stretch>
            <a:fillRect/>
          </a:stretch>
        </p:blipFill>
        <p:spPr>
          <a:xfrm>
            <a:off x="394970" y="1129665"/>
            <a:ext cx="6149340" cy="8153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760" y="2397125"/>
            <a:ext cx="8084820" cy="22631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rcRect t="24108"/>
          <a:stretch>
            <a:fillRect/>
          </a:stretch>
        </p:blipFill>
        <p:spPr>
          <a:xfrm>
            <a:off x="7052310" y="4805680"/>
            <a:ext cx="4701540" cy="140525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269875" y="375920"/>
            <a:ext cx="848169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Process 2-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Run process ‘yes’ in second tab and type following commands in tab 1-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290955" y="1945005"/>
            <a:ext cx="8970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After running top command press ‘k’ to kill process and type process id-</a:t>
            </a:r>
            <a:endParaRPr lang="en-US" b="1" dirty="0">
              <a:solidFill>
                <a:srgbClr val="0187CC"/>
              </a:solidFill>
              <a:latin typeface="HK Grotesk Bold"/>
              <a:sym typeface="+mn-ea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87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1"/>
          <a:srcRect l="1" r="-387" b="18588"/>
          <a:stretch>
            <a:fillRect/>
          </a:stretch>
        </p:blipFill>
        <p:spPr>
          <a:xfrm>
            <a:off x="366227" y="237669"/>
            <a:ext cx="1212311" cy="78869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64322" y="1282773"/>
            <a:ext cx="11555519" cy="1086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5"/>
              </a:lnSpc>
              <a:spcBef>
                <a:spcPct val="0"/>
              </a:spcBef>
            </a:pPr>
            <a:r>
              <a:rPr lang="en-US" sz="5400" dirty="0">
                <a:solidFill>
                  <a:srgbClr val="FFFFFF"/>
                </a:solidFill>
                <a:latin typeface="HK Grotesk Bold"/>
              </a:rPr>
              <a:t>WIPRO NGA Program – Datacenter Batch  </a:t>
            </a:r>
            <a:endParaRPr lang="en-US" sz="5400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66395" y="4028440"/>
            <a:ext cx="8116570" cy="287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Capstone Project Presentation – 06 April 2024</a:t>
            </a:r>
            <a:endParaRPr lang="en-US" sz="2400" dirty="0">
              <a:solidFill>
                <a:srgbClr val="FFFFFF"/>
              </a:solidFill>
              <a:latin typeface="HK Grotesk" pitchFamily="2" charset="7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66226" y="6140450"/>
            <a:ext cx="4172935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65"/>
              </a:lnSpc>
              <a:spcBef>
                <a:spcPct val="0"/>
              </a:spcBef>
            </a:pPr>
            <a:r>
              <a:rPr lang="en-US" sz="1335" spc="133" dirty="0">
                <a:solidFill>
                  <a:srgbClr val="FFFFFF"/>
                </a:solidFill>
                <a:latin typeface="HK Grotesk Light Bold"/>
              </a:rPr>
              <a:t>www.rpsconsulting.in</a:t>
            </a:r>
            <a:endParaRPr lang="en-US" sz="1335" spc="133" dirty="0">
              <a:solidFill>
                <a:srgbClr val="FFFFFF"/>
              </a:solidFill>
              <a:latin typeface="HK Grotesk Light Bold"/>
            </a:endParaRPr>
          </a:p>
        </p:txBody>
      </p:sp>
      <p:sp>
        <p:nvSpPr>
          <p:cNvPr id="2" name="TextBox 7"/>
          <p:cNvSpPr txBox="1"/>
          <p:nvPr/>
        </p:nvSpPr>
        <p:spPr>
          <a:xfrm>
            <a:off x="364956" y="5477970"/>
            <a:ext cx="6780319" cy="287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Presented by - Avdhut Sanjay Bhaldand</a:t>
            </a:r>
            <a:endParaRPr lang="en-US" sz="2400" dirty="0">
              <a:solidFill>
                <a:srgbClr val="FFFFFF"/>
              </a:solidFill>
              <a:latin typeface="HK Grotesk" pitchFamily="2" charset="77"/>
            </a:endParaRPr>
          </a:p>
        </p:txBody>
      </p:sp>
      <p:sp>
        <p:nvSpPr>
          <p:cNvPr id="3" name="TextBox 7"/>
          <p:cNvSpPr txBox="1"/>
          <p:nvPr/>
        </p:nvSpPr>
        <p:spPr>
          <a:xfrm>
            <a:off x="364957" y="4816356"/>
            <a:ext cx="6780319" cy="287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Project Title - Task 6</a:t>
            </a:r>
            <a:endParaRPr lang="en-US" sz="2400" dirty="0">
              <a:solidFill>
                <a:srgbClr val="FFFFFF"/>
              </a:solidFill>
              <a:latin typeface="HK Grotesk" pitchFamily="2" charset="77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87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1"/>
          <a:srcRect l="1" r="-387" b="18588"/>
          <a:stretch>
            <a:fillRect/>
          </a:stretch>
        </p:blipFill>
        <p:spPr>
          <a:xfrm>
            <a:off x="366227" y="237669"/>
            <a:ext cx="1212311" cy="78869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64322" y="1282773"/>
            <a:ext cx="11555519" cy="1208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5"/>
              </a:lnSpc>
              <a:spcBef>
                <a:spcPct val="0"/>
              </a:spcBef>
            </a:pPr>
            <a:r>
              <a:rPr lang="en-US" sz="5400" dirty="0">
                <a:solidFill>
                  <a:srgbClr val="FFFFFF"/>
                </a:solidFill>
                <a:latin typeface="HK Grotesk Bold"/>
              </a:rPr>
              <a:t>Objective : </a:t>
            </a:r>
            <a:endParaRPr lang="en-US" sz="5400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66226" y="6140450"/>
            <a:ext cx="4172935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65"/>
              </a:lnSpc>
              <a:spcBef>
                <a:spcPct val="0"/>
              </a:spcBef>
            </a:pPr>
            <a:r>
              <a:rPr lang="en-US" sz="1335" spc="133" dirty="0">
                <a:solidFill>
                  <a:srgbClr val="FFFFFF"/>
                </a:solidFill>
                <a:latin typeface="HK Grotesk Light Bold"/>
              </a:rPr>
              <a:t>www.rpsconsulting.in</a:t>
            </a:r>
            <a:endParaRPr lang="en-US" sz="1335" spc="133" dirty="0">
              <a:solidFill>
                <a:srgbClr val="FFFFFF"/>
              </a:solidFill>
              <a:latin typeface="HK Grotesk Light Bold"/>
            </a:endParaRPr>
          </a:p>
        </p:txBody>
      </p:sp>
      <p:sp>
        <p:nvSpPr>
          <p:cNvPr id="2" name="TextBox 7"/>
          <p:cNvSpPr txBox="1"/>
          <p:nvPr/>
        </p:nvSpPr>
        <p:spPr>
          <a:xfrm>
            <a:off x="448945" y="2491105"/>
            <a:ext cx="10993755" cy="1723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Use MySQL workbench and create an employee database. Create a table empdetails (emp_id, Name, Age, Salary, Position). Create another table emplocation (emp_id, location). Create primary key &amp; foreign key in the tables accordingly and perform CRUD operation on the table. Use joins to display “emp_id, Name, Age, Salary, location”</a:t>
            </a:r>
            <a:endParaRPr lang="en-US" sz="2400" dirty="0">
              <a:solidFill>
                <a:srgbClr val="FFFFFF"/>
              </a:solidFill>
              <a:latin typeface="HK Grotesk" pitchFamily="2" charset="77"/>
            </a:endParaRPr>
          </a:p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using primary key &amp; foreign key concept.</a:t>
            </a:r>
            <a:endParaRPr lang="en-US" sz="2400" dirty="0">
              <a:solidFill>
                <a:srgbClr val="FFFFFF"/>
              </a:solidFill>
              <a:latin typeface="HK Grotesk" pitchFamily="2" charset="77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/>
          <p:cNvSpPr/>
          <p:nvPr/>
        </p:nvSpPr>
        <p:spPr>
          <a:xfrm>
            <a:off x="581050" y="426740"/>
            <a:ext cx="10102565" cy="2768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</a:rPr>
              <a:t>Open MySQL workbench setup</a:t>
            </a:r>
            <a:endParaRPr lang="en-US" b="1" dirty="0">
              <a:solidFill>
                <a:srgbClr val="0187CC"/>
              </a:solidFill>
              <a:latin typeface="HK Grotesk Bold"/>
            </a:endParaRPr>
          </a:p>
        </p:txBody>
      </p:sp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865" y="972820"/>
            <a:ext cx="9780270" cy="517652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/>
          <p:cNvSpPr/>
          <p:nvPr/>
        </p:nvSpPr>
        <p:spPr>
          <a:xfrm>
            <a:off x="273075" y="505480"/>
            <a:ext cx="10102565" cy="2768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</a:rPr>
              <a:t>Click on MySQL Connections</a:t>
            </a:r>
            <a:endParaRPr lang="en-US" b="1" dirty="0">
              <a:solidFill>
                <a:srgbClr val="0187CC"/>
              </a:solidFill>
              <a:latin typeface="HK Grotesk Bold"/>
            </a:endParaRPr>
          </a:p>
        </p:txBody>
      </p:sp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80" y="1145540"/>
            <a:ext cx="9470390" cy="4567555"/>
          </a:xfrm>
          <a:prstGeom prst="rect">
            <a:avLst/>
          </a:prstGeom>
        </p:spPr>
      </p:pic>
      <p:sp>
        <p:nvSpPr>
          <p:cNvPr id="9" name="Rectangles 8"/>
          <p:cNvSpPr/>
          <p:nvPr/>
        </p:nvSpPr>
        <p:spPr>
          <a:xfrm>
            <a:off x="1212215" y="3507105"/>
            <a:ext cx="2185035" cy="12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/>
          <p:cNvSpPr/>
          <p:nvPr/>
        </p:nvSpPr>
        <p:spPr>
          <a:xfrm>
            <a:off x="1155090" y="454680"/>
            <a:ext cx="10102565" cy="2768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</a:rPr>
              <a:t>Open new Query Tab</a:t>
            </a:r>
            <a:endParaRPr lang="en-US" b="1" dirty="0">
              <a:solidFill>
                <a:srgbClr val="0187CC"/>
              </a:solidFill>
              <a:latin typeface="HK Grotesk Bold"/>
            </a:endParaRPr>
          </a:p>
        </p:txBody>
      </p:sp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944880"/>
            <a:ext cx="7467600" cy="496824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/>
          <p:cNvSpPr/>
          <p:nvPr/>
        </p:nvSpPr>
        <p:spPr>
          <a:xfrm>
            <a:off x="581050" y="668040"/>
            <a:ext cx="10102565" cy="2768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</a:rPr>
              <a:t>Create a database ‘employee’</a:t>
            </a:r>
            <a:endParaRPr lang="en-US" b="1" dirty="0">
              <a:solidFill>
                <a:srgbClr val="0187CC"/>
              </a:solidFill>
              <a:latin typeface="HK Grotesk Bold"/>
            </a:endParaRPr>
          </a:p>
        </p:txBody>
      </p:sp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020" y="1066800"/>
            <a:ext cx="8823960" cy="47244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/>
          <p:cNvSpPr/>
          <p:nvPr/>
        </p:nvSpPr>
        <p:spPr>
          <a:xfrm>
            <a:off x="658520" y="535960"/>
            <a:ext cx="10102565" cy="2768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</a:rPr>
              <a:t>Create a table ‘empdetails’ &amp; insert data</a:t>
            </a:r>
            <a:endParaRPr lang="en-US" b="1" dirty="0">
              <a:solidFill>
                <a:srgbClr val="0187CC"/>
              </a:solidFill>
              <a:latin typeface="HK Grotesk Bold"/>
            </a:endParaRPr>
          </a:p>
        </p:txBody>
      </p:sp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625" y="1095375"/>
            <a:ext cx="7251700" cy="46666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3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33" y="790575"/>
            <a:ext cx="5268595" cy="2700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Picture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490" y="3221355"/>
            <a:ext cx="5274310" cy="28498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Box 3"/>
          <p:cNvSpPr txBox="1"/>
          <p:nvPr/>
        </p:nvSpPr>
        <p:spPr>
          <a:xfrm>
            <a:off x="272733" y="283210"/>
            <a:ext cx="2636520" cy="3784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dirty="0">
                <a:solidFill>
                  <a:srgbClr val="0187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K Grotesk" pitchFamily="2" charset="77"/>
                <a:sym typeface="+mn-ea"/>
              </a:rPr>
              <a:t>Click on Install Now-</a:t>
            </a:r>
            <a:endParaRPr lang="en-US" dirty="0">
              <a:solidFill>
                <a:srgbClr val="0187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K Grotesk" pitchFamily="2" charset="77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079173" y="2484120"/>
            <a:ext cx="5495290" cy="6654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dirty="0">
                <a:solidFill>
                  <a:srgbClr val="0187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K Grotesk" pitchFamily="2" charset="77"/>
                <a:sym typeface="+mn-ea"/>
              </a:rPr>
              <a:t>Select the Windows Server 2016 Datacenter </a:t>
            </a:r>
            <a:endParaRPr lang="en-US" dirty="0">
              <a:solidFill>
                <a:srgbClr val="0187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K Grotesk" pitchFamily="2" charset="77"/>
              <a:sym typeface="+mn-ea"/>
            </a:endParaRPr>
          </a:p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dirty="0">
                <a:solidFill>
                  <a:srgbClr val="0187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K Grotesk" pitchFamily="2" charset="77"/>
                <a:sym typeface="+mn-ea"/>
              </a:rPr>
              <a:t>Evaluation(Desktop Experience) for GUI -</a:t>
            </a:r>
            <a:endParaRPr lang="en-US" dirty="0">
              <a:solidFill>
                <a:srgbClr val="0187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K Grotesk" pitchFamily="2" charset="77"/>
              <a:sym typeface="+mn-ea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/>
          <p:cNvSpPr/>
          <p:nvPr/>
        </p:nvSpPr>
        <p:spPr>
          <a:xfrm>
            <a:off x="922680" y="576600"/>
            <a:ext cx="10102565" cy="2768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</a:rPr>
              <a:t>Create another table ‘emplocation’ &amp; insert data</a:t>
            </a:r>
            <a:endParaRPr lang="en-US" b="1" dirty="0">
              <a:solidFill>
                <a:srgbClr val="0187CC"/>
              </a:solidFill>
              <a:latin typeface="HK Grotesk Bold"/>
            </a:endParaRPr>
          </a:p>
        </p:txBody>
      </p:sp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320" y="1005840"/>
            <a:ext cx="8595360" cy="484632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/>
          <p:cNvSpPr/>
          <p:nvPr/>
        </p:nvSpPr>
        <p:spPr>
          <a:xfrm>
            <a:off x="1044600" y="850285"/>
            <a:ext cx="10102565" cy="2768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</a:rPr>
              <a:t>Updating data in empdetails</a:t>
            </a:r>
            <a:endParaRPr lang="en-US" b="1" dirty="0">
              <a:solidFill>
                <a:srgbClr val="0187CC"/>
              </a:solidFill>
              <a:latin typeface="HK Grotesk Bold"/>
            </a:endParaRPr>
          </a:p>
        </p:txBody>
      </p:sp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430" y="1295400"/>
            <a:ext cx="8359140" cy="42672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/>
          <p:cNvSpPr/>
          <p:nvPr/>
        </p:nvSpPr>
        <p:spPr>
          <a:xfrm>
            <a:off x="1250975" y="1327170"/>
            <a:ext cx="10102565" cy="2768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</a:rPr>
              <a:t>Deleting data in emplocation</a:t>
            </a:r>
            <a:endParaRPr lang="en-US" b="1" dirty="0">
              <a:solidFill>
                <a:srgbClr val="0187CC"/>
              </a:solidFill>
              <a:latin typeface="HK Grotesk Bold"/>
            </a:endParaRPr>
          </a:p>
        </p:txBody>
      </p:sp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030" y="1725930"/>
            <a:ext cx="7139940" cy="340614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/>
          <p:cNvSpPr/>
          <p:nvPr/>
        </p:nvSpPr>
        <p:spPr>
          <a:xfrm>
            <a:off x="581050" y="1611650"/>
            <a:ext cx="10102565" cy="553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</a:rPr>
              <a:t>Reading data using inner join to display (emp_id, Name, Age, Salary, location) as a single output</a:t>
            </a:r>
            <a:endParaRPr lang="en-US" b="1" dirty="0">
              <a:solidFill>
                <a:srgbClr val="0187CC"/>
              </a:solidFill>
              <a:latin typeface="HK Grotesk Bold"/>
            </a:endParaRPr>
          </a:p>
        </p:txBody>
      </p:sp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630" y="2228850"/>
            <a:ext cx="8968740" cy="24003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4332605" y="3244850"/>
            <a:ext cx="18757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spcBef>
                <a:spcPct val="0"/>
              </a:spcBef>
            </a:pPr>
            <a:r>
              <a:rPr lang="en-US" b="1" dirty="0">
                <a:solidFill>
                  <a:srgbClr val="0187CC"/>
                </a:solidFill>
                <a:latin typeface="HK Grotesk Bold"/>
                <a:sym typeface="+mn-ea"/>
              </a:rPr>
              <a:t>THANK YOU!!!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9" name="Picture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" y="708660"/>
            <a:ext cx="5273040" cy="3961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Pictur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445" y="2408555"/>
            <a:ext cx="5143500" cy="38252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Box 3"/>
          <p:cNvSpPr txBox="1"/>
          <p:nvPr/>
        </p:nvSpPr>
        <p:spPr>
          <a:xfrm>
            <a:off x="384493" y="212090"/>
            <a:ext cx="2052955" cy="3784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dirty="0">
                <a:solidFill>
                  <a:srgbClr val="0187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K Grotesk" pitchFamily="2" charset="77"/>
                <a:sym typeface="+mn-ea"/>
              </a:rPr>
              <a:t>Select Custom -</a:t>
            </a:r>
            <a:endParaRPr lang="en-US" dirty="0">
              <a:solidFill>
                <a:srgbClr val="0187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K Grotesk" pitchFamily="2" charset="77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151245" y="1907540"/>
            <a:ext cx="2534920" cy="3784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dirty="0">
                <a:solidFill>
                  <a:srgbClr val="0187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K Grotesk" pitchFamily="2" charset="77"/>
                <a:sym typeface="+mn-ea"/>
              </a:rPr>
              <a:t>Installation started-</a:t>
            </a:r>
            <a:endParaRPr lang="en-US" dirty="0">
              <a:solidFill>
                <a:srgbClr val="0187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K Grotesk" pitchFamily="2" charset="77"/>
              <a:sym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9548</Words>
  <Application>WPS Presentation</Application>
  <PresentationFormat>Widescreen</PresentationFormat>
  <Paragraphs>604</Paragraphs>
  <Slides>84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84</vt:i4>
      </vt:variant>
    </vt:vector>
  </HeadingPairs>
  <TitlesOfParts>
    <vt:vector size="100" baseType="lpstr">
      <vt:lpstr>Arial</vt:lpstr>
      <vt:lpstr>SimSun</vt:lpstr>
      <vt:lpstr>Wingdings</vt:lpstr>
      <vt:lpstr>HK Grotesk Bold</vt:lpstr>
      <vt:lpstr>Segoe Print</vt:lpstr>
      <vt:lpstr>HK Grotesk</vt:lpstr>
      <vt:lpstr>HK Grotesk Light Bold</vt:lpstr>
      <vt:lpstr>HK Grotesk Light</vt:lpstr>
      <vt:lpstr>Microsoft YaHei</vt:lpstr>
      <vt:lpstr>Arial Unicode MS</vt:lpstr>
      <vt:lpstr>Aptos Display</vt:lpstr>
      <vt:lpstr>Aptos</vt:lpstr>
      <vt:lpstr>Calibri Light</vt:lpstr>
      <vt:lpstr>Times New Roman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Satish M</dc:creator>
  <cp:lastModifiedBy>Avdhut</cp:lastModifiedBy>
  <cp:revision>14</cp:revision>
  <dcterms:created xsi:type="dcterms:W3CDTF">2024-05-04T13:11:00Z</dcterms:created>
  <dcterms:modified xsi:type="dcterms:W3CDTF">2024-05-06T03:14:02Z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A54BDF0D240943C4B40D7FA058445354</vt:lpwstr>
  </property>
  <property fmtid="{D5CDD505-2E9C-101B-9397-08002B2CF9AE}" pid="3" name="KSOProductBuildVer">
    <vt:lpwstr>1033-11.2.0.11225</vt:lpwstr>
  </property>
</Properties>
</file>